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Inter SemiBold"/>
      <p:regular r:id="rId39"/>
      <p:bold r:id="rId40"/>
      <p:italic r:id="rId41"/>
      <p:boldItalic r:id="rId42"/>
    </p:embeddedFont>
    <p:embeddedFont>
      <p:font typeface="Inter Light"/>
      <p:regular r:id="rId43"/>
      <p:bold r:id="rId44"/>
      <p:italic r:id="rId45"/>
      <p:boldItalic r:id="rId46"/>
    </p:embeddedFont>
    <p:embeddedFont>
      <p:font typeface="Inter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SemiBold-bold.fntdata"/><Relationship Id="rId42" Type="http://schemas.openxmlformats.org/officeDocument/2006/relationships/font" Target="fonts/InterSemiBold-boldItalic.fntdata"/><Relationship Id="rId41" Type="http://schemas.openxmlformats.org/officeDocument/2006/relationships/font" Target="fonts/InterSemiBold-italic.fntdata"/><Relationship Id="rId44" Type="http://schemas.openxmlformats.org/officeDocument/2006/relationships/font" Target="fonts/InterLight-bold.fntdata"/><Relationship Id="rId43" Type="http://schemas.openxmlformats.org/officeDocument/2006/relationships/font" Target="fonts/InterLight-regular.fntdata"/><Relationship Id="rId46" Type="http://schemas.openxmlformats.org/officeDocument/2006/relationships/font" Target="fonts/InterLight-boldItalic.fntdata"/><Relationship Id="rId45" Type="http://schemas.openxmlformats.org/officeDocument/2006/relationships/font" Target="fonts/Inter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Inter-bold.fntdata"/><Relationship Id="rId47" Type="http://schemas.openxmlformats.org/officeDocument/2006/relationships/font" Target="fonts/Inter-regular.fntdata"/><Relationship Id="rId49" Type="http://schemas.openxmlformats.org/officeDocument/2006/relationships/font" Target="fonts/Inter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InterSemiBold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Inter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2b59142410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2b59142410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2b59142410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2b59142410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2b59142410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2b59142410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2b59142410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2b59142410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2b59142410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2b59142410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2b59142410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2b59142410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2b59142410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2b59142410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2b59142410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2b59142410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2b59142410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2b59142410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2b59142410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2b59142410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2b59142410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2b59142410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2b59142410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2b59142410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2b59142410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2b59142410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2b59142410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2b59142410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2b59142410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2b59142410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2b59142410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2b59142410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2b59142410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2b59142410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2b59142410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2b59142410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2b59142410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2b59142410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2b59142410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2b59142410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2b59142410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2b59142410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2b59142410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2b59142410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2b59142410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2b59142410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2b59142410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2b59142410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2b59142410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2b59142410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2b59142410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2b59142410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2b59142410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2b59142410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2b59142410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2b59142410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2b59142410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2b59142410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2b59142410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2b59142410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2b59142410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2b59142410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2b59142410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2b59142410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4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59" name="Google Shape;59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66" name="Google Shape;66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5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8" name="Google Shape;68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73" name="Google Shape;73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75" name="Google Shape;75;p16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77" name="Google Shape;7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7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4" name="Google Shape;84;p1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" name="Google Shape;89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8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3" name="Google Shape;93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" name="Google Shape;98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9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2" name="Google Shape;102;p19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3" name="Google Shape;103;p19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4" name="Google Shape;104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19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2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20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11" name="Google Shape;111;p20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13" name="Google Shape;113;p2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20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8" name="Google Shape;118;p21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9" name="Google Shape;119;p21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20" name="Google Shape;120;p21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121" name="Google Shape;121;p2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1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2" name="Google Shape;132;p2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44" name="Google Shape;144;p2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47" name="Google Shape;147;p23"/>
          <p:cNvCxnSpPr>
            <a:endCxn id="148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3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3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3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3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7" name="Google Shape;157;p23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4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6" name="Google Shape;166;p2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71" name="Google Shape;171;p2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72" name="Google Shape;172;p2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4" name="Google Shape;174;p2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78" name="Google Shape;178;p26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79" name="Google Shape;179;p2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6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2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7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3" name="Google Shape;193;p27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5" name="Google Shape;195;p27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7" name="Google Shape;197;p27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9" name="Google Shape;199;p27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1" name="Google Shape;201;p27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3" name="Google Shape;203;p27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4" name="Google Shape;204;p2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8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12" name="Google Shape;212;p2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3" name="Google Shape;213;p28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217" name="Google Shape;217;p29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0" name="Google Shape;220;p30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1" name="Google Shape;221;p30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2" name="Google Shape;222;p30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3" name="Google Shape;223;p30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4" name="Google Shape;224;p30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225" name="Google Shape;225;p3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0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28" name="Google Shape;228;p30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0" name="Google Shape;230;p30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1" name="Google Shape;231;p30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2" name="Google Shape;232;p30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3" name="Google Shape;233;p30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4" name="Google Shape;234;p30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5" name="Google Shape;235;p3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0" name="Google Shape;240;p31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1" name="Google Shape;241;p31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2" name="Google Shape;242;p31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3" name="Google Shape;243;p31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4" name="Google Shape;244;p31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5" name="Google Shape;245;p31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6" name="Google Shape;246;p31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7" name="Google Shape;247;p31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8" name="Google Shape;248;p31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9" name="Google Shape;249;p31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0" name="Google Shape;250;p31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1" name="Google Shape;251;p31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2" name="Google Shape;252;p31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3" name="Google Shape;253;p31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4" name="Google Shape;254;p3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55" name="Google Shape;255;p3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1" name="Google Shape;26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8" name="Google Shape;2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6" name="Google Shape;27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7" name="Google Shape;287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8" name="Google Shape;288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1" name="Google Shape;30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4" name="Google Shape;304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5" name="Google Shape;305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6" name="Google Shape;306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7" name="Google Shape;307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1" name="Google Shape;311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7" name="Google Shape;317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8" name="Google Shape;318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9" name="Google Shape;319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" name="Google Shape;323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4" name="Google Shape;324;p4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5" name="Google Shape;325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6" name="Google Shape;326;p4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7" name="Google Shape;327;p4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4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2" name="Google Shape;332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3" name="Google Shape;333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4" name="Google Shape;334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6" name="Google Shape;336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7" name="Google Shape;337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8" name="Google Shape;338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9" name="Google Shape;339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2" name="Google Shape;34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6" name="Google Shape;346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9" name="Google Shape;34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51" name="Google Shape;351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2" name="Google Shape;352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5" name="Google Shape;355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8" name="Google Shape;358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0" name="Google Shape;36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62" name="Google Shape;362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3" name="Google Shape;363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4" name="Google Shape;364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77" name="Google Shape;377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53"/>
          <p:cNvSpPr txBox="1"/>
          <p:nvPr>
            <p:ph type="title"/>
          </p:nvPr>
        </p:nvSpPr>
        <p:spPr>
          <a:xfrm>
            <a:off x="0" y="223975"/>
            <a:ext cx="50397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Winform Application</a:t>
            </a:r>
            <a:endParaRPr sz="3500"/>
          </a:p>
        </p:txBody>
      </p:sp>
      <p:sp>
        <p:nvSpPr>
          <p:cNvPr id="386" name="Google Shape;386;p53"/>
          <p:cNvSpPr txBox="1"/>
          <p:nvPr>
            <p:ph idx="1" type="body"/>
          </p:nvPr>
        </p:nvSpPr>
        <p:spPr>
          <a:xfrm>
            <a:off x="22375" y="892375"/>
            <a:ext cx="37179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 slideshow on,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the Code generation for W</a:t>
            </a:r>
            <a:r>
              <a:rPr lang="en"/>
              <a:t>inform App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Changing variables with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3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>
            <p:ph type="title"/>
          </p:nvPr>
        </p:nvSpPr>
        <p:spPr>
          <a:xfrm>
            <a:off x="560525" y="280900"/>
            <a:ext cx="8274300" cy="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Man my eyes hurts </a:t>
            </a:r>
            <a:r>
              <a:rPr lang="en" sz="3400"/>
              <a:t>what's</a:t>
            </a:r>
            <a:r>
              <a:rPr lang="en" sz="3400"/>
              <a:t> a solution</a:t>
            </a:r>
            <a:endParaRPr sz="3400"/>
          </a:p>
        </p:txBody>
      </p:sp>
      <p:sp>
        <p:nvSpPr>
          <p:cNvPr id="446" name="Google Shape;446;p62"/>
          <p:cNvSpPr txBox="1"/>
          <p:nvPr>
            <p:ph idx="2" type="title"/>
          </p:nvPr>
        </p:nvSpPr>
        <p:spPr>
          <a:xfrm>
            <a:off x="44275" y="924150"/>
            <a:ext cx="4591200" cy="25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Complaints: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 Dislike Background color/change to </a:t>
            </a:r>
            <a:r>
              <a:rPr lang="en"/>
              <a:t>specifically</a:t>
            </a:r>
            <a:r>
              <a:rPr lang="en"/>
              <a:t> (75, 30, 100) RGB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 Dislikes default Text of buttons text (wants it to say CUSTOM BUTTON)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 not enough buttons add 1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4:challenge for those who go home -Final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550" y="865325"/>
            <a:ext cx="4424624" cy="343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2"/>
          <p:cNvSpPr txBox="1"/>
          <p:nvPr/>
        </p:nvSpPr>
        <p:spPr>
          <a:xfrm>
            <a:off x="44275" y="3492525"/>
            <a:ext cx="4527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How can we go about this?</a:t>
            </a:r>
            <a:endParaRPr sz="2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3"/>
          <p:cNvSpPr txBox="1"/>
          <p:nvPr>
            <p:ph type="title"/>
          </p:nvPr>
        </p:nvSpPr>
        <p:spPr>
          <a:xfrm>
            <a:off x="472350" y="261775"/>
            <a:ext cx="85920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For those who said toolbox</a:t>
            </a:r>
            <a:endParaRPr sz="4000"/>
          </a:p>
        </p:txBody>
      </p:sp>
      <p:sp>
        <p:nvSpPr>
          <p:cNvPr id="454" name="Google Shape;454;p63"/>
          <p:cNvSpPr txBox="1"/>
          <p:nvPr>
            <p:ph idx="2" type="title"/>
          </p:nvPr>
        </p:nvSpPr>
        <p:spPr>
          <a:xfrm>
            <a:off x="472350" y="979500"/>
            <a:ext cx="7941900" cy="3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is a fine answer </a:t>
            </a:r>
            <a:r>
              <a:rPr lang="en"/>
              <a:t>especially</a:t>
            </a:r>
            <a:r>
              <a:rPr lang="en"/>
              <a:t> for any </a:t>
            </a:r>
            <a:r>
              <a:rPr lang="en"/>
              <a:t>programmer</a:t>
            </a:r>
            <a:r>
              <a:rPr lang="en"/>
              <a:t> as it’s a tool in the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 </a:t>
            </a:r>
            <a:r>
              <a:rPr lang="en"/>
              <a:t>unfortunately</a:t>
            </a:r>
            <a:r>
              <a:rPr lang="en"/>
              <a:t> </a:t>
            </a:r>
            <a:r>
              <a:rPr lang="en"/>
              <a:t>a lot</a:t>
            </a:r>
            <a:r>
              <a:rPr lang="en"/>
              <a:t> of dev </a:t>
            </a:r>
            <a:r>
              <a:rPr lang="en"/>
              <a:t>environments</a:t>
            </a:r>
            <a:r>
              <a:rPr lang="en"/>
              <a:t> you work in will break by either your fault or someone else so </a:t>
            </a:r>
            <a:r>
              <a:rPr lang="en"/>
              <a:t>let's</a:t>
            </a:r>
            <a:r>
              <a:rPr lang="en"/>
              <a:t> think 1 level deeper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(and) it’s possible that the Dev </a:t>
            </a:r>
            <a:r>
              <a:rPr lang="en"/>
              <a:t>environment</a:t>
            </a:r>
            <a:r>
              <a:rPr lang="en"/>
              <a:t> your in does not have the toolbox feature implemented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Afterall as Software engineers we should aspire to be as low level as possible, after all the billion dollar </a:t>
            </a:r>
            <a:r>
              <a:rPr lang="en"/>
              <a:t>corporation</a:t>
            </a:r>
            <a:r>
              <a:rPr lang="en"/>
              <a:t> pays us to make the flat rock do things for them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75" y="-55462"/>
            <a:ext cx="8034725" cy="519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825" y="0"/>
            <a:ext cx="6105550" cy="21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825" y="2136447"/>
            <a:ext cx="6083564" cy="213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6"/>
          <p:cNvSpPr txBox="1"/>
          <p:nvPr>
            <p:ph type="title"/>
          </p:nvPr>
        </p:nvSpPr>
        <p:spPr>
          <a:xfrm>
            <a:off x="0" y="280875"/>
            <a:ext cx="9144000" cy="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How to solve problems like a </a:t>
            </a:r>
            <a:r>
              <a:rPr lang="en" sz="3500"/>
              <a:t>programmer</a:t>
            </a:r>
            <a:endParaRPr sz="3500"/>
          </a:p>
        </p:txBody>
      </p:sp>
      <p:sp>
        <p:nvSpPr>
          <p:cNvPr id="471" name="Google Shape;471;p66"/>
          <p:cNvSpPr txBox="1"/>
          <p:nvPr/>
        </p:nvSpPr>
        <p:spPr>
          <a:xfrm>
            <a:off x="135450" y="916150"/>
            <a:ext cx="2213100" cy="3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Step 1: Check function by holding ctrl click ex =&gt;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argument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Step 2: test to see if what you want works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Step 3: :D no errors lets go to the next slide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72" name="Google Shape;47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550" y="3539850"/>
            <a:ext cx="3293900" cy="10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150" y="3539850"/>
            <a:ext cx="3484849" cy="11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8550" y="818373"/>
            <a:ext cx="6045102" cy="272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7"/>
          <p:cNvSpPr txBox="1"/>
          <p:nvPr>
            <p:ph type="title"/>
          </p:nvPr>
        </p:nvSpPr>
        <p:spPr>
          <a:xfrm>
            <a:off x="28900" y="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Reality</a:t>
            </a:r>
            <a:endParaRPr/>
          </a:p>
        </p:txBody>
      </p:sp>
      <p:sp>
        <p:nvSpPr>
          <p:cNvPr id="480" name="Google Shape;480;p67"/>
          <p:cNvSpPr txBox="1"/>
          <p:nvPr>
            <p:ph idx="2" type="title"/>
          </p:nvPr>
        </p:nvSpPr>
        <p:spPr>
          <a:xfrm>
            <a:off x="0" y="3584550"/>
            <a:ext cx="9144000" cy="15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have a issue ^^^ How should we fix this =&gt;(you guys give ideas)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0998"/>
            <a:ext cx="9144003" cy="2723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4" cy="184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5" y="1961405"/>
            <a:ext cx="4232196" cy="299144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8"/>
          <p:cNvSpPr txBox="1"/>
          <p:nvPr/>
        </p:nvSpPr>
        <p:spPr>
          <a:xfrm>
            <a:off x="4341775" y="1961400"/>
            <a:ext cx="35802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Internet solution: any other ideas (if you haven’t given others)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Hint =&gt;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File from this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89" name="Google Shape;48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671" y="2545525"/>
            <a:ext cx="24384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3900" y="3143025"/>
            <a:ext cx="4339702" cy="1953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9"/>
          <p:cNvSpPr txBox="1"/>
          <p:nvPr>
            <p:ph type="title"/>
          </p:nvPr>
        </p:nvSpPr>
        <p:spPr>
          <a:xfrm>
            <a:off x="253600" y="223525"/>
            <a:ext cx="8729400" cy="16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Welcome to Overloaded Functions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Or decomplied errors </a:t>
            </a:r>
            <a:r>
              <a:rPr lang="en" sz="4000"/>
              <a:t>don't</a:t>
            </a:r>
            <a:r>
              <a:rPr lang="en" sz="4000"/>
              <a:t> ask me idk</a:t>
            </a:r>
            <a:endParaRPr sz="4000"/>
          </a:p>
        </p:txBody>
      </p:sp>
      <p:pic>
        <p:nvPicPr>
          <p:cNvPr id="496" name="Google Shape;4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20175"/>
            <a:ext cx="5678326" cy="29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9"/>
          <p:cNvSpPr txBox="1"/>
          <p:nvPr/>
        </p:nvSpPr>
        <p:spPr>
          <a:xfrm>
            <a:off x="5785300" y="2173275"/>
            <a:ext cx="29253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 is a overloaded function =&gt; (you guys answer)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"/>
          <p:cNvSpPr txBox="1"/>
          <p:nvPr>
            <p:ph type="title"/>
          </p:nvPr>
        </p:nvSpPr>
        <p:spPr>
          <a:xfrm>
            <a:off x="287000" y="0"/>
            <a:ext cx="86196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test this value</a:t>
            </a:r>
            <a:endParaRPr/>
          </a:p>
        </p:txBody>
      </p:sp>
      <p:pic>
        <p:nvPicPr>
          <p:cNvPr id="503" name="Google Shape;50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00" y="2008375"/>
            <a:ext cx="705802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0"/>
          <p:cNvSpPr txBox="1"/>
          <p:nvPr/>
        </p:nvSpPr>
        <p:spPr>
          <a:xfrm>
            <a:off x="680350" y="2890250"/>
            <a:ext cx="6572400" cy="11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Take a guess at what color we are going to get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6875"/>
            <a:ext cx="8839204" cy="1834307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1"/>
          <p:cNvSpPr txBox="1"/>
          <p:nvPr/>
        </p:nvSpPr>
        <p:spPr>
          <a:xfrm>
            <a:off x="288400" y="184825"/>
            <a:ext cx="60417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Reality Once again</a:t>
            </a:r>
            <a:endParaRPr sz="2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1" name="Google Shape;511;p71"/>
          <p:cNvSpPr txBox="1"/>
          <p:nvPr/>
        </p:nvSpPr>
        <p:spPr>
          <a:xfrm>
            <a:off x="145000" y="2727750"/>
            <a:ext cx="40821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If i have not talked about call stacks errors it’s time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 very short version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Main error Control does not support transparent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And in the call stack The first and second line we see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 Error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So as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programmers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what can we do to figure out this solution =&gt; (take guesses)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2" name="Google Shape;512;p71"/>
          <p:cNvSpPr/>
          <p:nvPr/>
        </p:nvSpPr>
        <p:spPr>
          <a:xfrm>
            <a:off x="728150" y="1437175"/>
            <a:ext cx="3704400" cy="12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Secret for us to solve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3" name="Google Shape;513;p71"/>
          <p:cNvSpPr txBox="1"/>
          <p:nvPr/>
        </p:nvSpPr>
        <p:spPr>
          <a:xfrm>
            <a:off x="4504275" y="2947625"/>
            <a:ext cx="37092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Errors we see: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ReflectProperty.Set…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PropertyAssignStatment(Boolean Report error)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 txBox="1"/>
          <p:nvPr>
            <p:ph type="title"/>
          </p:nvPr>
        </p:nvSpPr>
        <p:spPr>
          <a:xfrm>
            <a:off x="150" y="334600"/>
            <a:ext cx="9144000" cy="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What is Code Generation</a:t>
            </a:r>
            <a:endParaRPr sz="5400"/>
          </a:p>
        </p:txBody>
      </p:sp>
      <p:sp>
        <p:nvSpPr>
          <p:cNvPr id="393" name="Google Shape;393;p54"/>
          <p:cNvSpPr txBox="1"/>
          <p:nvPr>
            <p:ph idx="2" type="title"/>
          </p:nvPr>
        </p:nvSpPr>
        <p:spPr>
          <a:xfrm>
            <a:off x="247700" y="1223250"/>
            <a:ext cx="4324200" cy="25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code generation work?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(concept)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do anything about 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the heck is the partial keyword?</a:t>
            </a:r>
            <a:endParaRPr/>
          </a:p>
        </p:txBody>
      </p:sp>
      <p:pic>
        <p:nvPicPr>
          <p:cNvPr id="394" name="Google Shape;3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163" y="2598000"/>
            <a:ext cx="5419725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2"/>
          <p:cNvSpPr txBox="1"/>
          <p:nvPr>
            <p:ph type="title"/>
          </p:nvPr>
        </p:nvSpPr>
        <p:spPr>
          <a:xfrm>
            <a:off x="0" y="170950"/>
            <a:ext cx="91440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Thats Right lets to go to the class that we are trying to change</a:t>
            </a:r>
            <a:endParaRPr sz="4000"/>
          </a:p>
        </p:txBody>
      </p:sp>
      <p:sp>
        <p:nvSpPr>
          <p:cNvPr id="519" name="Google Shape;519;p72"/>
          <p:cNvSpPr txBox="1"/>
          <p:nvPr>
            <p:ph idx="2" type="title"/>
          </p:nvPr>
        </p:nvSpPr>
        <p:spPr>
          <a:xfrm>
            <a:off x="515350" y="3870175"/>
            <a:ext cx="32559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head to the Form Class</a:t>
            </a:r>
            <a:endParaRPr/>
          </a:p>
        </p:txBody>
      </p:sp>
      <p:pic>
        <p:nvPicPr>
          <p:cNvPr id="520" name="Google Shape;52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350" y="1144003"/>
            <a:ext cx="9144003" cy="2750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75" y="1006100"/>
            <a:ext cx="8839200" cy="4137388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3"/>
          <p:cNvSpPr txBox="1"/>
          <p:nvPr/>
        </p:nvSpPr>
        <p:spPr>
          <a:xfrm>
            <a:off x="709025" y="117900"/>
            <a:ext cx="8196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Not Seeing anything strange that should break it, =&gt; (any thoughts)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Professor ⇐(if you want) to say the kind of issue on this 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Form1 : Form -&gt; Form : ContainerControl -&gt;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ContainerControl : ScrollableControl -&gt; ScrollableControl : Control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4"/>
          <p:cNvSpPr txBox="1"/>
          <p:nvPr>
            <p:ph type="title"/>
          </p:nvPr>
        </p:nvSpPr>
        <p:spPr>
          <a:xfrm>
            <a:off x="110150" y="261775"/>
            <a:ext cx="8112900" cy="10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r>
              <a:rPr lang="en"/>
              <a:t> issue</a:t>
            </a:r>
            <a:endParaRPr/>
          </a:p>
        </p:txBody>
      </p:sp>
      <p:sp>
        <p:nvSpPr>
          <p:cNvPr id="532" name="Google Shape;532;p74"/>
          <p:cNvSpPr txBox="1"/>
          <p:nvPr>
            <p:ph idx="2" type="title"/>
          </p:nvPr>
        </p:nvSpPr>
        <p:spPr>
          <a:xfrm>
            <a:off x="148425" y="1073925"/>
            <a:ext cx="4575600" cy="3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case we have a easy way to navigate to the code so we look in what control is doing with this </a:t>
            </a:r>
            <a:r>
              <a:rPr lang="en"/>
              <a:t>variable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 NOTICE the Virtual Keyword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2:come back to this slide once we talk about overriding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 as we can see clearly  IsValidBackColor() is a interesting function lets look (2 slides down)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350" y="1107375"/>
            <a:ext cx="3966750" cy="388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5"/>
          <p:cNvSpPr txBox="1"/>
          <p:nvPr>
            <p:ph type="title"/>
          </p:nvPr>
        </p:nvSpPr>
        <p:spPr>
          <a:xfrm>
            <a:off x="560525" y="285675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Anyone?</a:t>
            </a:r>
            <a:endParaRPr/>
          </a:p>
        </p:txBody>
      </p:sp>
      <p:sp>
        <p:nvSpPr>
          <p:cNvPr id="539" name="Google Shape;539;p75"/>
          <p:cNvSpPr txBox="1"/>
          <p:nvPr>
            <p:ph idx="2" type="title"/>
          </p:nvPr>
        </p:nvSpPr>
        <p:spPr>
          <a:xfrm>
            <a:off x="309825" y="1266300"/>
            <a:ext cx="5929500" cy="30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 virtual means this class inside of Control can be implemented and changed IF a class implements this it Will completely overwrite the code SO why are we looking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0" name="Google Shape;54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450" y="1409800"/>
            <a:ext cx="3138176" cy="21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2575"/>
            <a:ext cx="8839204" cy="945208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6"/>
          <p:cNvSpPr txBox="1"/>
          <p:nvPr/>
        </p:nvSpPr>
        <p:spPr>
          <a:xfrm>
            <a:off x="560525" y="289975"/>
            <a:ext cx="66201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we see Control does not allow Transparency and we figured it out ourselves with a bit of stack reading + going into classes </a:t>
            </a:r>
            <a:endParaRPr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7" name="Google Shape;547;p76"/>
          <p:cNvSpPr txBox="1"/>
          <p:nvPr/>
        </p:nvSpPr>
        <p:spPr>
          <a:xfrm>
            <a:off x="240600" y="2460075"/>
            <a:ext cx="32694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Since we know this let’s go find our transparency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argument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800" y="1291375"/>
            <a:ext cx="705802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7"/>
          <p:cNvSpPr txBox="1"/>
          <p:nvPr/>
        </p:nvSpPr>
        <p:spPr>
          <a:xfrm>
            <a:off x="546500" y="309100"/>
            <a:ext cx="7485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So here is our issue 70 must not be a valid value as it is in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between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two min and max value so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Lets try the max value as typically In terms Of ALPHA and not Transparency the higher the Alpha the Less Transparency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4" name="Google Shape;55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62750"/>
            <a:ext cx="8839204" cy="1735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525" y="657900"/>
            <a:ext cx="5097551" cy="2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7338" y="927500"/>
            <a:ext cx="5231538" cy="4148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8"/>
          <p:cNvSpPr txBox="1"/>
          <p:nvPr/>
        </p:nvSpPr>
        <p:spPr>
          <a:xfrm>
            <a:off x="756825" y="0"/>
            <a:ext cx="75195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Fantastic we just completed a clients request this sort of problem solving is INCREDIBLY important for software engineering and as you code more this will take you mere seconds/minutes to solve these errors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9"/>
          <p:cNvSpPr txBox="1"/>
          <p:nvPr>
            <p:ph type="title"/>
          </p:nvPr>
        </p:nvSpPr>
        <p:spPr>
          <a:xfrm>
            <a:off x="-75" y="261775"/>
            <a:ext cx="91440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Let’s add that </a:t>
            </a:r>
            <a:r>
              <a:rPr lang="en" sz="4000"/>
              <a:t>custom</a:t>
            </a:r>
            <a:r>
              <a:rPr lang="en" sz="4000"/>
              <a:t> button</a:t>
            </a:r>
            <a:endParaRPr sz="4000"/>
          </a:p>
        </p:txBody>
      </p:sp>
      <p:sp>
        <p:nvSpPr>
          <p:cNvPr id="567" name="Google Shape;567;p79"/>
          <p:cNvSpPr txBox="1"/>
          <p:nvPr>
            <p:ph idx="2" type="title"/>
          </p:nvPr>
        </p:nvSpPr>
        <p:spPr>
          <a:xfrm>
            <a:off x="0" y="860000"/>
            <a:ext cx="91440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this might be a bit overwhelming so let’s take it in steps that are easy we need to: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function where we will </a:t>
            </a:r>
            <a:r>
              <a:rPr lang="en"/>
              <a:t>initialize</a:t>
            </a:r>
            <a:r>
              <a:rPr lang="en"/>
              <a:t> it in the constructor so</a:t>
            </a:r>
            <a:endParaRPr/>
          </a:p>
        </p:txBody>
      </p:sp>
      <p:pic>
        <p:nvPicPr>
          <p:cNvPr id="568" name="Google Shape;56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25" y="1902025"/>
            <a:ext cx="3295525" cy="31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550" y="1950475"/>
            <a:ext cx="5630750" cy="23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0"/>
          <p:cNvSpPr txBox="1"/>
          <p:nvPr>
            <p:ph type="title"/>
          </p:nvPr>
        </p:nvSpPr>
        <p:spPr>
          <a:xfrm>
            <a:off x="0" y="51450"/>
            <a:ext cx="91440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 so we got a error</a:t>
            </a:r>
            <a:endParaRPr/>
          </a:p>
        </p:txBody>
      </p:sp>
      <p:pic>
        <p:nvPicPr>
          <p:cNvPr id="575" name="Google Shape;57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0425"/>
            <a:ext cx="8839204" cy="258097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80"/>
          <p:cNvSpPr txBox="1"/>
          <p:nvPr/>
        </p:nvSpPr>
        <p:spPr>
          <a:xfrm>
            <a:off x="632550" y="3769775"/>
            <a:ext cx="43068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error is pretty cut in dry any ideas =&gt;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0" y="1438200"/>
            <a:ext cx="8839198" cy="364273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1"/>
          <p:cNvSpPr txBox="1"/>
          <p:nvPr/>
        </p:nvSpPr>
        <p:spPr>
          <a:xfrm>
            <a:off x="325050" y="0"/>
            <a:ext cx="84939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4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error was the lack of a object aka this.button2 = new…</a:t>
            </a:r>
            <a:endParaRPr sz="4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idx="2" type="title"/>
          </p:nvPr>
        </p:nvSpPr>
        <p:spPr>
          <a:xfrm>
            <a:off x="53100" y="1102600"/>
            <a:ext cx="9037800" cy="3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class? =&gt;</a:t>
            </a:r>
            <a:r>
              <a:rPr lang="en"/>
              <a:t>(you guys answer)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class </a:t>
            </a:r>
            <a:r>
              <a:rPr lang="en"/>
              <a:t>member</a:t>
            </a:r>
            <a:r>
              <a:rPr lang="en"/>
              <a:t>? =&gt;(you guys answer)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Object =&gt; </a:t>
            </a:r>
            <a:r>
              <a:rPr lang="en"/>
              <a:t>(you guys answer)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NameSpace =&gt; (I probably answer) (also next slide if no one knows)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(partial) is =&gt; next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5"/>
          <p:cNvSpPr txBox="1"/>
          <p:nvPr>
            <p:ph type="title"/>
          </p:nvPr>
        </p:nvSpPr>
        <p:spPr>
          <a:xfrm>
            <a:off x="125" y="304800"/>
            <a:ext cx="9144000" cy="8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What is the fancy partial word</a:t>
            </a:r>
            <a:endParaRPr sz="4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2"/>
          <p:cNvSpPr txBox="1"/>
          <p:nvPr>
            <p:ph type="title"/>
          </p:nvPr>
        </p:nvSpPr>
        <p:spPr>
          <a:xfrm>
            <a:off x="47775" y="27550"/>
            <a:ext cx="91440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With this error corrected let’s look at what we got</a:t>
            </a:r>
            <a:endParaRPr sz="4000"/>
          </a:p>
        </p:txBody>
      </p:sp>
      <p:pic>
        <p:nvPicPr>
          <p:cNvPr id="588" name="Google Shape;58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875" y="554200"/>
            <a:ext cx="5304125" cy="3122449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82"/>
          <p:cNvSpPr txBox="1"/>
          <p:nvPr/>
        </p:nvSpPr>
        <p:spPr>
          <a:xfrm>
            <a:off x="274050" y="1255525"/>
            <a:ext cx="2963700" cy="20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Now we see the button is not in the design menu and that could be annoying so lets take </a:t>
            </a:r>
            <a:r>
              <a:rPr lang="en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advantage</a:t>
            </a:r>
            <a:r>
              <a:rPr lang="en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of the C# powers like so</a:t>
            </a:r>
            <a:endParaRPr sz="1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100" y="114150"/>
            <a:ext cx="4789787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62775"/>
            <a:ext cx="3915299" cy="308071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83"/>
          <p:cNvSpPr txBox="1"/>
          <p:nvPr/>
        </p:nvSpPr>
        <p:spPr>
          <a:xfrm>
            <a:off x="0" y="0"/>
            <a:ext cx="4220100" cy="19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you can see we have the ability to see it in the design menu and even move it around, as for the last 2 slides i will justify: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 is important to understand how to add components into your program not just using the provided functions as it increases one’s understanding of the framework, 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4"/>
          <p:cNvSpPr txBox="1"/>
          <p:nvPr>
            <p:ph type="title"/>
          </p:nvPr>
        </p:nvSpPr>
        <p:spPr>
          <a:xfrm>
            <a:off x="0" y="113600"/>
            <a:ext cx="91440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Final Slide Challenge: for those who want to challenge </a:t>
            </a:r>
            <a:r>
              <a:rPr lang="en" sz="4000"/>
              <a:t>there debugging</a:t>
            </a:r>
            <a:endParaRPr sz="4000"/>
          </a:p>
        </p:txBody>
      </p:sp>
      <p:sp>
        <p:nvSpPr>
          <p:cNvPr id="602" name="Google Shape;602;p84"/>
          <p:cNvSpPr txBox="1"/>
          <p:nvPr>
            <p:ph idx="2" type="title"/>
          </p:nvPr>
        </p:nvSpPr>
        <p:spPr>
          <a:xfrm>
            <a:off x="0" y="1490950"/>
            <a:ext cx="90786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the Customer demanded that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window HAD to be Invisible as transparency is incredibly hard to do in Winformapp as it’s not a supported function</a:t>
            </a:r>
            <a:endParaRPr/>
          </a:p>
        </p:txBody>
      </p:sp>
      <p:pic>
        <p:nvPicPr>
          <p:cNvPr id="603" name="Google Shape;60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02925"/>
            <a:ext cx="3012949" cy="224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100" y="2823350"/>
            <a:ext cx="3111901" cy="232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6"/>
          <p:cNvSpPr txBox="1"/>
          <p:nvPr>
            <p:ph type="title"/>
          </p:nvPr>
        </p:nvSpPr>
        <p:spPr>
          <a:xfrm>
            <a:off x="1456350" y="46700"/>
            <a:ext cx="6231300" cy="9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Partial Keyword</a:t>
            </a:r>
            <a:endParaRPr sz="4800"/>
          </a:p>
        </p:txBody>
      </p:sp>
      <p:sp>
        <p:nvSpPr>
          <p:cNvPr id="406" name="Google Shape;406;p56"/>
          <p:cNvSpPr txBox="1"/>
          <p:nvPr>
            <p:ph idx="2" type="title"/>
          </p:nvPr>
        </p:nvSpPr>
        <p:spPr>
          <a:xfrm>
            <a:off x="0" y="662775"/>
            <a:ext cx="7710300" cy="3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</a:t>
            </a:r>
            <a:r>
              <a:rPr lang="en"/>
              <a:t>declaration</a:t>
            </a:r>
            <a:r>
              <a:rPr lang="en"/>
              <a:t> of class </a:t>
            </a:r>
            <a:r>
              <a:rPr lang="en"/>
              <a:t>members</a:t>
            </a:r>
            <a:r>
              <a:rPr lang="en"/>
              <a:t> over multiple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Merges as compile time Ex: of using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Conflicts with with same function names 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different </a:t>
            </a:r>
            <a:r>
              <a:rPr lang="en"/>
              <a:t>arguments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510" y="1338775"/>
            <a:ext cx="4071891" cy="380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82351"/>
            <a:ext cx="4933501" cy="26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7"/>
          <p:cNvSpPr txBox="1"/>
          <p:nvPr>
            <p:ph type="title"/>
          </p:nvPr>
        </p:nvSpPr>
        <p:spPr>
          <a:xfrm>
            <a:off x="0" y="0"/>
            <a:ext cx="9144000" cy="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Yes it’s a programming </a:t>
            </a:r>
            <a:r>
              <a:rPr lang="en" sz="4300"/>
              <a:t>language</a:t>
            </a:r>
            <a:endParaRPr sz="4300"/>
          </a:p>
        </p:txBody>
      </p:sp>
      <p:sp>
        <p:nvSpPr>
          <p:cNvPr id="414" name="Google Shape;414;p57"/>
          <p:cNvSpPr txBox="1"/>
          <p:nvPr>
            <p:ph idx="2" type="title"/>
          </p:nvPr>
        </p:nvSpPr>
        <p:spPr>
          <a:xfrm>
            <a:off x="209475" y="548025"/>
            <a:ext cx="78177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editing from code rather than UI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(you’re a software engineer) =&gt;how would we go about changing the name</a:t>
            </a:r>
            <a:endParaRPr/>
          </a:p>
        </p:txBody>
      </p:sp>
      <p:pic>
        <p:nvPicPr>
          <p:cNvPr id="415" name="Google Shape;4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75" y="1439850"/>
            <a:ext cx="8685549" cy="9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775" y="2350050"/>
            <a:ext cx="4665851" cy="279345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7"/>
          <p:cNvSpPr txBox="1"/>
          <p:nvPr/>
        </p:nvSpPr>
        <p:spPr>
          <a:xfrm>
            <a:off x="5082675" y="2701525"/>
            <a:ext cx="32457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&lt;==Form1.cs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p57"/>
          <p:cNvSpPr txBox="1"/>
          <p:nvPr/>
        </p:nvSpPr>
        <p:spPr>
          <a:xfrm>
            <a:off x="5240400" y="2431400"/>
            <a:ext cx="2040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Form1.cs[design] ^^^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9" name="Google Shape;41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0403" y="3092751"/>
            <a:ext cx="3245700" cy="1824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266" y="0"/>
            <a:ext cx="7826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25" y="0"/>
            <a:ext cx="81637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50" y="-19125"/>
            <a:ext cx="8034725" cy="519897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0"/>
          <p:cNvSpPr/>
          <p:nvPr/>
        </p:nvSpPr>
        <p:spPr>
          <a:xfrm>
            <a:off x="1502500" y="2397925"/>
            <a:ext cx="4770300" cy="148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is a </a:t>
            </a: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secret</a:t>
            </a: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for later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25" y="0"/>
            <a:ext cx="66253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